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9A65B5-A227-40DA-BC54-9B85AC56912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3772836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A65B5-A227-40DA-BC54-9B85AC56912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4074392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A65B5-A227-40DA-BC54-9B85AC56912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2238278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A65B5-A227-40DA-BC54-9B85AC56912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4034183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9A65B5-A227-40DA-BC54-9B85AC569123}" type="datetimeFigureOut">
              <a:rPr lang="en-US" smtClean="0"/>
              <a:t>6/17/2014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249207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9A65B5-A227-40DA-BC54-9B85AC569123}"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1165475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9A65B5-A227-40DA-BC54-9B85AC569123}" type="datetimeFigureOut">
              <a:rPr lang="en-US" smtClean="0"/>
              <a:t>6/17/2014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2133845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9A65B5-A227-40DA-BC54-9B85AC569123}" type="datetimeFigureOut">
              <a:rPr lang="en-US" smtClean="0"/>
              <a:t>6/17/2014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2629183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A65B5-A227-40DA-BC54-9B85AC569123}" type="datetimeFigureOut">
              <a:rPr lang="en-US" smtClean="0"/>
              <a:t>6/17/2014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1176598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9A65B5-A227-40DA-BC54-9B85AC569123}"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4246374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9A65B5-A227-40DA-BC54-9B85AC569123}" type="datetimeFigureOut">
              <a:rPr lang="en-US" smtClean="0"/>
              <a:t>6/17/2014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B79A6-65C5-4662-A93F-DD85E7B253D7}" type="slidenum">
              <a:rPr lang="en-US" smtClean="0"/>
              <a:t>‹#›</a:t>
            </a:fld>
            <a:endParaRPr lang="en-US"/>
          </a:p>
        </p:txBody>
      </p:sp>
    </p:spTree>
    <p:extLst>
      <p:ext uri="{BB962C8B-B14F-4D97-AF65-F5344CB8AC3E}">
        <p14:creationId xmlns:p14="http://schemas.microsoft.com/office/powerpoint/2010/main" val="3871345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A65B5-A227-40DA-BC54-9B85AC569123}" type="datetimeFigureOut">
              <a:rPr lang="en-US" smtClean="0"/>
              <a:t>6/17/2014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4B79A6-65C5-4662-A93F-DD85E7B253D7}" type="slidenum">
              <a:rPr lang="en-US" smtClean="0"/>
              <a:t>‹#›</a:t>
            </a:fld>
            <a:endParaRPr lang="en-US"/>
          </a:p>
        </p:txBody>
      </p:sp>
    </p:spTree>
    <p:extLst>
      <p:ext uri="{BB962C8B-B14F-4D97-AF65-F5344CB8AC3E}">
        <p14:creationId xmlns:p14="http://schemas.microsoft.com/office/powerpoint/2010/main" val="409388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Python Libraries</a:t>
            </a:r>
            <a:endParaRPr lang="en-US" dirty="0"/>
          </a:p>
        </p:txBody>
      </p:sp>
      <p:sp>
        <p:nvSpPr>
          <p:cNvPr id="3" name="Subtitle 2"/>
          <p:cNvSpPr>
            <a:spLocks noGrp="1"/>
          </p:cNvSpPr>
          <p:nvPr>
            <p:ph type="subTitle" idx="1"/>
          </p:nvPr>
        </p:nvSpPr>
        <p:spPr/>
        <p:txBody>
          <a:bodyPr/>
          <a:lstStyle/>
          <a:p>
            <a:r>
              <a:rPr lang="en-US" dirty="0" smtClean="0"/>
              <a:t>Importing and Callin</a:t>
            </a:r>
            <a:r>
              <a:rPr lang="en-US" dirty="0" smtClean="0"/>
              <a:t>g functions</a:t>
            </a:r>
            <a:endParaRPr lang="en-US" dirty="0"/>
          </a:p>
        </p:txBody>
      </p:sp>
    </p:spTree>
    <p:extLst>
      <p:ext uri="{BB962C8B-B14F-4D97-AF65-F5344CB8AC3E}">
        <p14:creationId xmlns:p14="http://schemas.microsoft.com/office/powerpoint/2010/main" val="43391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Library </a:t>
            </a:r>
            <a:r>
              <a:rPr lang="en-US" dirty="0" smtClean="0"/>
              <a:t>– </a:t>
            </a:r>
            <a:r>
              <a:rPr lang="en-US" dirty="0" smtClean="0"/>
              <a:t>a group </a:t>
            </a:r>
            <a:r>
              <a:rPr lang="en-US" dirty="0" smtClean="0"/>
              <a:t>of prewritten functions and predefined constants </a:t>
            </a:r>
            <a:endParaRPr lang="en-US" dirty="0"/>
          </a:p>
        </p:txBody>
      </p:sp>
      <p:sp>
        <p:nvSpPr>
          <p:cNvPr id="3" name="Content Placeholder 2"/>
          <p:cNvSpPr>
            <a:spLocks noGrp="1"/>
          </p:cNvSpPr>
          <p:nvPr>
            <p:ph idx="1"/>
          </p:nvPr>
        </p:nvSpPr>
        <p:spPr/>
        <p:txBody>
          <a:bodyPr/>
          <a:lstStyle/>
          <a:p>
            <a:r>
              <a:rPr lang="en-US" dirty="0" smtClean="0"/>
              <a:t>Many actions are frequently done in programming, like taking the square root, finding a sine or cosine, drawing a graphics shape, getting a random number</a:t>
            </a:r>
          </a:p>
          <a:p>
            <a:r>
              <a:rPr lang="en-US" dirty="0" smtClean="0"/>
              <a:t>The maker of the language (or sometimes a third party) creates a library which contains these actions already written for you.</a:t>
            </a:r>
          </a:p>
          <a:p>
            <a:r>
              <a:rPr lang="en-US" dirty="0" smtClean="0"/>
              <a:t>You don’t have to know how to do these things, you just know how to call the function given in the library.</a:t>
            </a:r>
          </a:p>
          <a:p>
            <a:r>
              <a:rPr lang="en-US" dirty="0" smtClean="0"/>
              <a:t>Many disciplines use special constants.  The most famous one is pi.  It is convenient to have these already defined instead of having to look them up and type them in yourself.</a:t>
            </a:r>
            <a:endParaRPr lang="en-US" dirty="0"/>
          </a:p>
        </p:txBody>
      </p:sp>
    </p:spTree>
    <p:extLst>
      <p:ext uri="{BB962C8B-B14F-4D97-AF65-F5344CB8AC3E}">
        <p14:creationId xmlns:p14="http://schemas.microsoft.com/office/powerpoint/2010/main" val="1041164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Importing a library</a:t>
            </a:r>
            <a:endParaRPr lang="en-US" dirty="0"/>
          </a:p>
        </p:txBody>
      </p:sp>
      <p:sp>
        <p:nvSpPr>
          <p:cNvPr id="3" name="Content Placeholder 2"/>
          <p:cNvSpPr>
            <a:spLocks noGrp="1"/>
          </p:cNvSpPr>
          <p:nvPr>
            <p:ph idx="1"/>
          </p:nvPr>
        </p:nvSpPr>
        <p:spPr/>
        <p:txBody>
          <a:bodyPr>
            <a:normAutofit lnSpcReduction="10000"/>
          </a:bodyPr>
          <a:lstStyle/>
          <a:p>
            <a:r>
              <a:rPr lang="en-US" dirty="0" smtClean="0"/>
              <a:t>Before you are allowed to use library functions, you have to </a:t>
            </a:r>
            <a:r>
              <a:rPr lang="en-US" b="1" dirty="0" smtClean="0"/>
              <a:t>import</a:t>
            </a:r>
            <a:r>
              <a:rPr lang="en-US" dirty="0" smtClean="0"/>
              <a:t> the library into your code</a:t>
            </a:r>
          </a:p>
          <a:p>
            <a:r>
              <a:rPr lang="en-US" dirty="0" smtClean="0"/>
              <a:t>There are 3 different ways to do this</a:t>
            </a:r>
          </a:p>
          <a:p>
            <a:r>
              <a:rPr lang="en-US" dirty="0" smtClean="0"/>
              <a:t>The simplest is just “import math” (to get the math library)</a:t>
            </a:r>
          </a:p>
          <a:p>
            <a:pPr lvl="1"/>
            <a:r>
              <a:rPr lang="en-US" dirty="0" smtClean="0"/>
              <a:t>If you use this method, you have to qualify the names of the functions with “math.”  example “</a:t>
            </a:r>
            <a:r>
              <a:rPr lang="en-US" dirty="0" err="1" smtClean="0"/>
              <a:t>math.sqrt</a:t>
            </a:r>
            <a:r>
              <a:rPr lang="en-US" dirty="0" smtClean="0"/>
              <a:t>”</a:t>
            </a:r>
          </a:p>
          <a:p>
            <a:r>
              <a:rPr lang="en-US" dirty="0" smtClean="0"/>
              <a:t>The next way is “from math import </a:t>
            </a:r>
            <a:r>
              <a:rPr lang="en-US" dirty="0" err="1" smtClean="0"/>
              <a:t>sqrt</a:t>
            </a:r>
            <a:r>
              <a:rPr lang="en-US" dirty="0" smtClean="0"/>
              <a:t>” (to get one specific function)</a:t>
            </a:r>
          </a:p>
          <a:p>
            <a:pPr lvl="1"/>
            <a:r>
              <a:rPr lang="en-US" dirty="0" smtClean="0"/>
              <a:t>If you use this method, you can just use the function name “</a:t>
            </a:r>
            <a:r>
              <a:rPr lang="en-US" dirty="0" err="1" smtClean="0"/>
              <a:t>sqrt</a:t>
            </a:r>
            <a:r>
              <a:rPr lang="en-US" dirty="0" smtClean="0"/>
              <a:t>”</a:t>
            </a:r>
          </a:p>
          <a:p>
            <a:r>
              <a:rPr lang="en-US" dirty="0" smtClean="0"/>
              <a:t>The third way is “from math import *”  (to get all functions in the library)</a:t>
            </a:r>
          </a:p>
          <a:p>
            <a:pPr lvl="1"/>
            <a:r>
              <a:rPr lang="en-US" dirty="0" smtClean="0"/>
              <a:t>Again, you do not have to qualify names if you do this, just “</a:t>
            </a:r>
            <a:r>
              <a:rPr lang="en-US" dirty="0" err="1" smtClean="0"/>
              <a:t>sqrt</a:t>
            </a:r>
            <a:r>
              <a:rPr lang="en-US" dirty="0" smtClean="0"/>
              <a:t>”</a:t>
            </a:r>
          </a:p>
        </p:txBody>
      </p:sp>
    </p:spTree>
    <p:extLst>
      <p:ext uri="{BB962C8B-B14F-4D97-AF65-F5344CB8AC3E}">
        <p14:creationId xmlns:p14="http://schemas.microsoft.com/office/powerpoint/2010/main" val="2792613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functions</a:t>
            </a:r>
            <a:endParaRPr lang="en-US" dirty="0"/>
          </a:p>
        </p:txBody>
      </p:sp>
      <p:sp>
        <p:nvSpPr>
          <p:cNvPr id="3" name="Content Placeholder 2"/>
          <p:cNvSpPr>
            <a:spLocks noGrp="1"/>
          </p:cNvSpPr>
          <p:nvPr>
            <p:ph idx="1"/>
          </p:nvPr>
        </p:nvSpPr>
        <p:spPr/>
        <p:txBody>
          <a:bodyPr/>
          <a:lstStyle/>
          <a:p>
            <a:r>
              <a:rPr lang="en-US" dirty="0" smtClean="0"/>
              <a:t>After you have done the import statement, you need to call or </a:t>
            </a:r>
            <a:r>
              <a:rPr lang="en-US" b="1" dirty="0" smtClean="0"/>
              <a:t>invoke</a:t>
            </a:r>
            <a:r>
              <a:rPr lang="en-US" dirty="0" smtClean="0"/>
              <a:t> the library functions</a:t>
            </a:r>
          </a:p>
          <a:p>
            <a:r>
              <a:rPr lang="en-US" dirty="0" smtClean="0"/>
              <a:t>This is done in two ways, depending on whether the function returns a value or does not </a:t>
            </a:r>
          </a:p>
          <a:p>
            <a:pPr lvl="1"/>
            <a:r>
              <a:rPr lang="en-US" dirty="0" smtClean="0"/>
              <a:t>A function which returns a value is called as part of another statement</a:t>
            </a:r>
          </a:p>
          <a:p>
            <a:pPr lvl="1"/>
            <a:r>
              <a:rPr lang="en-US" dirty="0" smtClean="0"/>
              <a:t>A function which does not return a value is called as a stand-alone statement</a:t>
            </a:r>
            <a:endParaRPr lang="en-US" dirty="0"/>
          </a:p>
        </p:txBody>
      </p:sp>
    </p:spTree>
    <p:extLst>
      <p:ext uri="{BB962C8B-B14F-4D97-AF65-F5344CB8AC3E}">
        <p14:creationId xmlns:p14="http://schemas.microsoft.com/office/powerpoint/2010/main" val="2924509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using a library function and constant</a:t>
            </a:r>
            <a:endParaRPr lang="en-US" dirty="0"/>
          </a:p>
        </p:txBody>
      </p:sp>
      <p:sp>
        <p:nvSpPr>
          <p:cNvPr id="3" name="Content Placeholder 2"/>
          <p:cNvSpPr>
            <a:spLocks noGrp="1"/>
          </p:cNvSpPr>
          <p:nvPr>
            <p:ph idx="1"/>
          </p:nvPr>
        </p:nvSpPr>
        <p:spPr/>
        <p:txBody>
          <a:bodyPr/>
          <a:lstStyle/>
          <a:p>
            <a:r>
              <a:rPr lang="en-US" dirty="0" smtClean="0"/>
              <a:t>from math import sin, cos</a:t>
            </a:r>
          </a:p>
          <a:p>
            <a:r>
              <a:rPr lang="en-US" dirty="0" err="1" smtClean="0"/>
              <a:t>def</a:t>
            </a:r>
            <a:r>
              <a:rPr lang="en-US" dirty="0" smtClean="0"/>
              <a:t> main():</a:t>
            </a:r>
          </a:p>
          <a:p>
            <a:pPr marL="457200" lvl="1" indent="0">
              <a:buNone/>
            </a:pPr>
            <a:r>
              <a:rPr lang="en-US" dirty="0"/>
              <a:t>	</a:t>
            </a:r>
            <a:r>
              <a:rPr lang="en-US" dirty="0" smtClean="0"/>
              <a:t>angle = float(input(“Enter an angle in radians “))</a:t>
            </a:r>
          </a:p>
          <a:p>
            <a:pPr marL="457200" lvl="1" indent="0">
              <a:buNone/>
            </a:pPr>
            <a:r>
              <a:rPr lang="en-US" dirty="0"/>
              <a:t>	</a:t>
            </a:r>
            <a:r>
              <a:rPr lang="en-US" dirty="0" smtClean="0"/>
              <a:t>radius = float(input(“Enter a radius”))</a:t>
            </a:r>
          </a:p>
          <a:p>
            <a:pPr marL="457200" lvl="1" indent="0">
              <a:buNone/>
            </a:pPr>
            <a:r>
              <a:rPr lang="en-US" dirty="0"/>
              <a:t>	</a:t>
            </a:r>
            <a:r>
              <a:rPr lang="en-US" dirty="0" smtClean="0"/>
              <a:t>print(sin(angle), cos(angle))</a:t>
            </a:r>
          </a:p>
          <a:p>
            <a:pPr marL="457200" lvl="1" indent="0">
              <a:buNone/>
            </a:pPr>
            <a:r>
              <a:rPr lang="en-US" dirty="0"/>
              <a:t>	</a:t>
            </a:r>
            <a:r>
              <a:rPr lang="en-US" dirty="0" smtClean="0"/>
              <a:t>s = sin(angle)</a:t>
            </a:r>
          </a:p>
          <a:p>
            <a:pPr marL="457200" lvl="1" indent="0">
              <a:buNone/>
            </a:pPr>
            <a:r>
              <a:rPr lang="en-US" dirty="0"/>
              <a:t>	</a:t>
            </a:r>
            <a:r>
              <a:rPr lang="en-US" dirty="0" smtClean="0"/>
              <a:t>c = cos(angle)</a:t>
            </a:r>
          </a:p>
          <a:p>
            <a:pPr marL="457200" lvl="1" indent="0">
              <a:buNone/>
            </a:pPr>
            <a:r>
              <a:rPr lang="en-US" dirty="0"/>
              <a:t>	</a:t>
            </a:r>
            <a:r>
              <a:rPr lang="en-US" dirty="0" smtClean="0"/>
              <a:t>area = pi * radius ** 2</a:t>
            </a:r>
          </a:p>
          <a:p>
            <a:pPr marL="457200" lvl="1" indent="0">
              <a:buNone/>
            </a:pPr>
            <a:endParaRPr lang="en-US" dirty="0"/>
          </a:p>
        </p:txBody>
      </p:sp>
    </p:spTree>
    <p:extLst>
      <p:ext uri="{BB962C8B-B14F-4D97-AF65-F5344CB8AC3E}">
        <p14:creationId xmlns:p14="http://schemas.microsoft.com/office/powerpoint/2010/main" val="2299434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using a library function which does not return a value</a:t>
            </a:r>
            <a:endParaRPr lang="en-US" dirty="0"/>
          </a:p>
        </p:txBody>
      </p:sp>
      <p:sp>
        <p:nvSpPr>
          <p:cNvPr id="3" name="Content Placeholder 2"/>
          <p:cNvSpPr>
            <a:spLocks noGrp="1"/>
          </p:cNvSpPr>
          <p:nvPr>
            <p:ph idx="1"/>
          </p:nvPr>
        </p:nvSpPr>
        <p:spPr/>
        <p:txBody>
          <a:bodyPr/>
          <a:lstStyle/>
          <a:p>
            <a:r>
              <a:rPr lang="en-US" dirty="0" smtClean="0"/>
              <a:t>from graphics import *</a:t>
            </a:r>
          </a:p>
          <a:p>
            <a:r>
              <a:rPr lang="en-US" dirty="0" err="1" smtClean="0"/>
              <a:t>def</a:t>
            </a:r>
            <a:r>
              <a:rPr lang="en-US" dirty="0" smtClean="0"/>
              <a:t> main():</a:t>
            </a:r>
          </a:p>
          <a:p>
            <a:pPr marL="457200" lvl="1" indent="0">
              <a:buNone/>
            </a:pPr>
            <a:r>
              <a:rPr lang="en-US" dirty="0"/>
              <a:t>	</a:t>
            </a:r>
            <a:r>
              <a:rPr lang="en-US" dirty="0" smtClean="0"/>
              <a:t>win = </a:t>
            </a:r>
            <a:r>
              <a:rPr lang="en-US" dirty="0" err="1" smtClean="0"/>
              <a:t>GraphWin</a:t>
            </a:r>
            <a:r>
              <a:rPr lang="en-US" dirty="0" smtClean="0"/>
              <a:t>()  # returns a value</a:t>
            </a:r>
          </a:p>
          <a:p>
            <a:pPr marL="457200" lvl="1" indent="0">
              <a:buNone/>
            </a:pPr>
            <a:r>
              <a:rPr lang="en-US" dirty="0"/>
              <a:t>	</a:t>
            </a:r>
            <a:r>
              <a:rPr lang="en-US" dirty="0" err="1" smtClean="0"/>
              <a:t>win.close</a:t>
            </a:r>
            <a:r>
              <a:rPr lang="en-US" dirty="0" smtClean="0"/>
              <a:t>()  # does not return a value</a:t>
            </a:r>
          </a:p>
          <a:p>
            <a:pPr marL="457200" lvl="1" indent="0">
              <a:buNone/>
            </a:pPr>
            <a:endParaRPr lang="en-US" dirty="0"/>
          </a:p>
        </p:txBody>
      </p:sp>
    </p:spTree>
    <p:extLst>
      <p:ext uri="{BB962C8B-B14F-4D97-AF65-F5344CB8AC3E}">
        <p14:creationId xmlns:p14="http://schemas.microsoft.com/office/powerpoint/2010/main" val="2549137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notes about libraries</a:t>
            </a:r>
            <a:endParaRPr lang="en-US" dirty="0"/>
          </a:p>
        </p:txBody>
      </p:sp>
      <p:sp>
        <p:nvSpPr>
          <p:cNvPr id="3" name="Content Placeholder 2"/>
          <p:cNvSpPr>
            <a:spLocks noGrp="1"/>
          </p:cNvSpPr>
          <p:nvPr>
            <p:ph idx="1"/>
          </p:nvPr>
        </p:nvSpPr>
        <p:spPr/>
        <p:txBody>
          <a:bodyPr>
            <a:normAutofit/>
          </a:bodyPr>
          <a:lstStyle/>
          <a:p>
            <a:r>
              <a:rPr lang="en-US" dirty="0" smtClean="0"/>
              <a:t>Note where the import statement was placed in the examples</a:t>
            </a:r>
          </a:p>
          <a:p>
            <a:pPr lvl="1"/>
            <a:r>
              <a:rPr lang="en-US" dirty="0" smtClean="0"/>
              <a:t>It is put before and outside of the main function definition</a:t>
            </a:r>
          </a:p>
          <a:p>
            <a:pPr lvl="1"/>
            <a:r>
              <a:rPr lang="en-US" dirty="0" smtClean="0"/>
              <a:t>It is better in general to be put near the top of your source file and outside </a:t>
            </a:r>
            <a:r>
              <a:rPr lang="en-US" b="1" dirty="0" smtClean="0"/>
              <a:t>all</a:t>
            </a:r>
            <a:r>
              <a:rPr lang="en-US" dirty="0" smtClean="0"/>
              <a:t> function definitions</a:t>
            </a:r>
          </a:p>
          <a:p>
            <a:pPr lvl="1"/>
            <a:r>
              <a:rPr lang="en-US" dirty="0" smtClean="0"/>
              <a:t>Why?  Because that way all functions in your file can use the library functions (it has to do with scope, which will be discussed in chapter 5)</a:t>
            </a:r>
          </a:p>
          <a:p>
            <a:r>
              <a:rPr lang="en-US" dirty="0" smtClean="0"/>
              <a:t>Don’t include a library if you do not need to use it – it only confuses things and reduces the confidence of anyone reading your code!</a:t>
            </a:r>
          </a:p>
          <a:p>
            <a:r>
              <a:rPr lang="en-US" dirty="0" smtClean="0"/>
              <a:t>You do not need to import the math library to use the math operators like +, *, -, //, %, etc.</a:t>
            </a:r>
          </a:p>
        </p:txBody>
      </p:sp>
    </p:spTree>
    <p:extLst>
      <p:ext uri="{BB962C8B-B14F-4D97-AF65-F5344CB8AC3E}">
        <p14:creationId xmlns:p14="http://schemas.microsoft.com/office/powerpoint/2010/main" val="2003336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490</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Python Libraries</vt:lpstr>
      <vt:lpstr>Library – a group of prewritten functions and predefined constants </vt:lpstr>
      <vt:lpstr>Importing a library</vt:lpstr>
      <vt:lpstr>Using the functions</vt:lpstr>
      <vt:lpstr>Example of using a library function and constant</vt:lpstr>
      <vt:lpstr>Example of using a library function which does not return a value</vt:lpstr>
      <vt:lpstr>A few notes about libraries</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Libraries</dc:title>
  <dc:creator>Distance Learning Programs</dc:creator>
  <cp:lastModifiedBy>Distance Learning Programs</cp:lastModifiedBy>
  <cp:revision>6</cp:revision>
  <dcterms:created xsi:type="dcterms:W3CDTF">2014-06-16T19:48:10Z</dcterms:created>
  <dcterms:modified xsi:type="dcterms:W3CDTF">2014-06-17T17:26:51Z</dcterms:modified>
</cp:coreProperties>
</file>